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88" r:id="rId4"/>
    <p:sldId id="283" r:id="rId5"/>
    <p:sldId id="284" r:id="rId6"/>
    <p:sldId id="285" r:id="rId7"/>
    <p:sldId id="271" r:id="rId8"/>
    <p:sldId id="279" r:id="rId9"/>
    <p:sldId id="289" r:id="rId10"/>
    <p:sldId id="280" r:id="rId11"/>
    <p:sldId id="281" r:id="rId12"/>
    <p:sldId id="273" r:id="rId13"/>
    <p:sldId id="274" r:id="rId14"/>
    <p:sldId id="291" r:id="rId15"/>
    <p:sldId id="290" r:id="rId16"/>
    <p:sldId id="282" r:id="rId17"/>
    <p:sldId id="267" r:id="rId18"/>
    <p:sldId id="275" r:id="rId19"/>
    <p:sldId id="292" r:id="rId20"/>
    <p:sldId id="276" r:id="rId21"/>
    <p:sldId id="278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C6D7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7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9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mailto:AR@test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2.svg"/><Relationship Id="rId21" Type="http://schemas.openxmlformats.org/officeDocument/2006/relationships/image" Target="../media/image50.png"/><Relationship Id="rId7" Type="http://schemas.openxmlformats.org/officeDocument/2006/relationships/image" Target="../media/image6.sv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1.png"/><Relationship Id="rId2" Type="http://schemas.openxmlformats.org/officeDocument/2006/relationships/image" Target="../media/image36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10.svg"/><Relationship Id="rId24" Type="http://schemas.openxmlformats.org/officeDocument/2006/relationships/image" Target="../media/image53.png"/><Relationship Id="rId32" Type="http://schemas.openxmlformats.org/officeDocument/2006/relationships/image" Target="../media/image60.png"/><Relationship Id="rId5" Type="http://schemas.openxmlformats.org/officeDocument/2006/relationships/image" Target="../media/image4.sv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31" Type="http://schemas.openxmlformats.org/officeDocument/2006/relationships/image" Target="../media/image30.svg"/><Relationship Id="rId4" Type="http://schemas.openxmlformats.org/officeDocument/2006/relationships/image" Target="../media/image37.png"/><Relationship Id="rId9" Type="http://schemas.openxmlformats.org/officeDocument/2006/relationships/image" Target="../media/image8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8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defRPr/>
              </a:pPr>
              <a:r>
                <a:rPr lang="en-US" altLang="ko-KR" sz="44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Assist Routes</a:t>
              </a:r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5343266" y="2452020"/>
            <a:ext cx="1505467" cy="307363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prstClr val="white"/>
                </a:solidFill>
              </a:rPr>
              <a:t>중간발표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26184" y="4281987"/>
            <a:ext cx="13244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김병진 </a:t>
            </a:r>
            <a:r>
              <a:rPr lang="ko-KR" altLang="en-US" sz="1400" kern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멘토님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조장</a:t>
            </a:r>
            <a:r>
              <a:rPr lang="en-US" altLang="ko-KR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안승주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이상철</a:t>
            </a:r>
            <a:endParaRPr lang="en-US" altLang="ko-KR" sz="1400" kern="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 latinLnBrk="0">
              <a:lnSpc>
                <a:spcPct val="200000"/>
              </a:lnSpc>
              <a:defRPr/>
            </a:pPr>
            <a:r>
              <a:rPr lang="ko-KR" altLang="en-US" sz="140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이종환</a:t>
            </a:r>
            <a:endParaRPr lang="en-US" altLang="ko-KR" sz="140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로그인 기능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79542" y="4243225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회원가입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00481" y="2695135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로그인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458602" y="3282316"/>
            <a:ext cx="3885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App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을 실행 했을 때 제일 먼저 보이는 로그인 페이지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79542" y="4742761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해당 학교 학생들이 회원가입을 할 수 있는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페이지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46" y="1483743"/>
            <a:ext cx="2312235" cy="47359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312" y="1483803"/>
            <a:ext cx="2364015" cy="47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3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Firebase</a:t>
              </a: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통한 </a:t>
              </a: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Database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414704" y="5367295"/>
            <a:ext cx="1629832" cy="28581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Firebase </a:t>
            </a:r>
            <a:endParaRPr lang="ko-KR" altLang="en-US" sz="11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01992" y="5338463"/>
            <a:ext cx="1629832" cy="285818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회원가입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86302" y="5806458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Email :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AR@test.com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 Password : test123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Gender :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남성           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Major : ICT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공과대학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74885" y="5840181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했을 때의 데이터들이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Firebase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넘어와서 저장된 것을 볼 수 있습니다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17" y="1289332"/>
            <a:ext cx="2100832" cy="37570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72" y="1280582"/>
            <a:ext cx="4389796" cy="368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5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네비게이션</a:t>
              </a: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기능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821210" y="4435070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GPS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00271" y="4929104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위성에서 보내는 신호를 수신해 사용자의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현재위치 계산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40791" y="4929104"/>
            <a:ext cx="3631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차원 동적 지도 웹 서비스 개발 지원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0" name="Picture 2" descr="측위 기술의 양대산맥 GPS와 GLONASS &amp;lt; 기고 &amp;lt; 오피니언 &amp;lt; 기사본문 - 테크월드뉴스 - 이건한 기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71" y="1712575"/>
            <a:ext cx="3422873" cy="2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p hacks: Directions API + draw tools | by Mapbox | maps for develope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91" y="1712575"/>
            <a:ext cx="3994550" cy="22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340791" y="4435070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Mapbox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네비게이션</a:t>
              </a: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기능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321489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Mapbox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21489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GPS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00550" y="2875008"/>
            <a:ext cx="36317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학교내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사용자의 현재 위치 계산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50210" y="4337623"/>
            <a:ext cx="36317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도보로 길 찾기 기능을 사용하여 지도에 경로 표시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686" y="1471954"/>
            <a:ext cx="2308174" cy="46881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45" y="1471954"/>
            <a:ext cx="2316480" cy="471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-11992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날씨 정보 서비스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8" name="모서리가 둥근 직사각형 17"/>
          <p:cNvSpPr/>
          <p:nvPr/>
        </p:nvSpPr>
        <p:spPr>
          <a:xfrm>
            <a:off x="1856658" y="481242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날씨 정보 서비스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56658" y="5279863"/>
            <a:ext cx="4655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현재 위치의 날씨와 온도를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크롤링을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통해 가져와 보여주는 기능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8" y="1145194"/>
            <a:ext cx="8341785" cy="34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4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911139" y="3032319"/>
            <a:ext cx="4252244" cy="199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0" dirty="0" smtClean="0">
                <a:solidFill>
                  <a:srgbClr val="BCC6D7"/>
                </a:solidFill>
              </a:rPr>
              <a:t>개발계획</a:t>
            </a:r>
            <a:endParaRPr lang="en-US" altLang="ko-KR" sz="8000" dirty="0">
              <a:solidFill>
                <a:srgbClr val="BCC6D7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5049549" y="1519143"/>
            <a:ext cx="1975423" cy="172888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6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3516" y="713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367162" y="400076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알림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67162" y="4652866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User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강의정보를 </a:t>
            </a:r>
            <a:r>
              <a:rPr lang="ko-KR" altLang="en-US" sz="12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모바일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알림으로 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알릴 수 있도록 개발을 할 계획입니다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367162" y="2125568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시간표 확인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46223" y="2808444"/>
            <a:ext cx="3631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로그인한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User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의 강의를 확인 할 수 있도록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강의 시간표를 만들 계획입니다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054" name="Picture 6" descr="Android용 에브리타임 - APK 다운로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30" y="1439562"/>
            <a:ext cx="2578999" cy="458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18" y="1439562"/>
            <a:ext cx="2578999" cy="45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7019948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예상 소요시간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19948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길 안내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999009" y="2875008"/>
            <a:ext cx="36317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GPS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를 통한 휴대폰 방향을 바탕으로 길 안내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20000" y="5494111"/>
            <a:ext cx="174572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길 찾기 기능을 바탕으로</a:t>
            </a:r>
            <a:endParaRPr lang="en-US" altLang="ko-KR" sz="11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Navigation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기능 탑재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948669" y="4337623"/>
            <a:ext cx="3631704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사람의 평균적인 걸음을 계산하여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예상 소요시간 산정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8" name="Picture 4" descr="sw분석] 카카오맵 Vs 네이버지도, 더 좋은 지도 앱은?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3" t="6701" r="608" b="6865"/>
          <a:stretch/>
        </p:blipFill>
        <p:spPr bwMode="auto">
          <a:xfrm>
            <a:off x="2879328" y="1482319"/>
            <a:ext cx="2229567" cy="394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개발계획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7" name="모서리가 둥근 직사각형 16"/>
          <p:cNvSpPr/>
          <p:nvPr/>
        </p:nvSpPr>
        <p:spPr>
          <a:xfrm>
            <a:off x="8121589" y="3759846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Navigation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121589" y="2380974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prstClr val="white"/>
                </a:solidFill>
              </a:rPr>
              <a:t>ARCore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100650" y="2875008"/>
            <a:ext cx="2949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카메라를 통한 </a:t>
            </a:r>
            <a:r>
              <a:rPr lang="en-US" altLang="ko-KR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</a:t>
            </a: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기술을 이용한 길 안내</a:t>
            </a:r>
            <a:endParaRPr lang="en-US" altLang="ko-KR" sz="12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21590" y="4337623"/>
            <a:ext cx="2591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길안내 내용을 음성으로 함께 전달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 descr="구글맵, 증강현실(AR) 네비게이션 테스트 시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85" y="1892486"/>
            <a:ext cx="6022329" cy="337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en-US" altLang="ko-KR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AWS </a:t>
              </a:r>
              <a:r>
                <a:rPr lang="en-US" altLang="ko-KR" sz="32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Cloud Service Architecture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2" name="Rectangle 6">
            <a:extLst>
              <a:ext uri="{FF2B5EF4-FFF2-40B4-BE49-F238E27FC236}">
                <a16:creationId xmlns="" xmlns:a16="http://schemas.microsoft.com/office/drawing/2014/main" id="{C1DDAC5E-E438-48F6-8331-FF00610507E5}"/>
              </a:ext>
            </a:extLst>
          </p:cNvPr>
          <p:cNvSpPr/>
          <p:nvPr/>
        </p:nvSpPr>
        <p:spPr>
          <a:xfrm>
            <a:off x="2870359" y="2266069"/>
            <a:ext cx="7216616" cy="309007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A8FD3159-0C86-432E-9BBC-22541911EFD8}"/>
              </a:ext>
            </a:extLst>
          </p:cNvPr>
          <p:cNvSpPr/>
          <p:nvPr/>
        </p:nvSpPr>
        <p:spPr>
          <a:xfrm>
            <a:off x="2460783" y="1750926"/>
            <a:ext cx="7988141" cy="3957637"/>
          </a:xfrm>
          <a:prstGeom prst="rect">
            <a:avLst/>
          </a:prstGeom>
          <a:noFill/>
          <a:ln w="12700">
            <a:solidFill>
              <a:srgbClr val="5B9C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14" name="Graphic 16">
            <a:extLst>
              <a:ext uri="{FF2B5EF4-FFF2-40B4-BE49-F238E27FC236}">
                <a16:creationId xmlns="" xmlns:a16="http://schemas.microsoft.com/office/drawing/2014/main" id="{5513BF54-C1E7-4379-BF38-CBF25D85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0359" y="2267657"/>
            <a:ext cx="381000" cy="38100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078E622B-FC3A-4FD2-A0F0-FFE9D56A3ADF}"/>
              </a:ext>
            </a:extLst>
          </p:cNvPr>
          <p:cNvSpPr/>
          <p:nvPr/>
        </p:nvSpPr>
        <p:spPr>
          <a:xfrm>
            <a:off x="2003582" y="1147042"/>
            <a:ext cx="8835866" cy="50244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16" name="Graphic 35">
            <a:extLst>
              <a:ext uri="{FF2B5EF4-FFF2-40B4-BE49-F238E27FC236}">
                <a16:creationId xmlns="" xmlns:a16="http://schemas.microsoft.com/office/drawing/2014/main" id="{1DA9D982-A649-4975-B6BF-E5616EAA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75009" y="1160377"/>
            <a:ext cx="381000" cy="381000"/>
          </a:xfrm>
          <a:prstGeom prst="rect">
            <a:avLst/>
          </a:prstGeom>
        </p:spPr>
      </p:pic>
      <p:pic>
        <p:nvPicPr>
          <p:cNvPr id="19" name="Graphic 25">
            <a:extLst>
              <a:ext uri="{FF2B5EF4-FFF2-40B4-BE49-F238E27FC236}">
                <a16:creationId xmlns="" xmlns:a16="http://schemas.microsoft.com/office/drawing/2014/main" id="{24D18F27-32D9-4EBB-BA05-3F8109F9E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0784" y="1744434"/>
            <a:ext cx="381000" cy="381000"/>
          </a:xfrm>
          <a:prstGeom prst="rect">
            <a:avLst/>
          </a:prstGeom>
        </p:spPr>
      </p:pic>
      <p:sp>
        <p:nvSpPr>
          <p:cNvPr id="21" name="Rectangle 32">
            <a:extLst>
              <a:ext uri="{FF2B5EF4-FFF2-40B4-BE49-F238E27FC236}">
                <a16:creationId xmlns="" xmlns:a16="http://schemas.microsoft.com/office/drawing/2014/main" id="{583CACCF-8D6C-4B5A-AD4A-19C3B7352C95}"/>
              </a:ext>
            </a:extLst>
          </p:cNvPr>
          <p:cNvSpPr/>
          <p:nvPr/>
        </p:nvSpPr>
        <p:spPr>
          <a:xfrm>
            <a:off x="3000042" y="3816260"/>
            <a:ext cx="1847818" cy="1123952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3" name="Graphic 19">
            <a:extLst>
              <a:ext uri="{FF2B5EF4-FFF2-40B4-BE49-F238E27FC236}">
                <a16:creationId xmlns="" xmlns:a16="http://schemas.microsoft.com/office/drawing/2014/main" id="{A08F2020-BAF4-4021-84E0-272A4E707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0677" y="3817848"/>
            <a:ext cx="381000" cy="38100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="" xmlns:a16="http://schemas.microsoft.com/office/drawing/2014/main" id="{5A7B5452-8544-43D8-BE24-B0A2CBCAB9B6}"/>
              </a:ext>
            </a:extLst>
          </p:cNvPr>
          <p:cNvSpPr/>
          <p:nvPr/>
        </p:nvSpPr>
        <p:spPr>
          <a:xfrm>
            <a:off x="7854875" y="2413616"/>
            <a:ext cx="1981300" cy="138740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="" xmlns:a16="http://schemas.microsoft.com/office/drawing/2014/main" id="{093B4B09-7C56-4B8D-A2FE-399E23897C25}"/>
              </a:ext>
            </a:extLst>
          </p:cNvPr>
          <p:cNvSpPr/>
          <p:nvPr/>
        </p:nvSpPr>
        <p:spPr>
          <a:xfrm>
            <a:off x="7852204" y="4003426"/>
            <a:ext cx="1981300" cy="1296472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</a:t>
            </a:r>
          </a:p>
        </p:txBody>
      </p:sp>
      <p:sp>
        <p:nvSpPr>
          <p:cNvPr id="26" name="Rectangle 7">
            <a:extLst>
              <a:ext uri="{FF2B5EF4-FFF2-40B4-BE49-F238E27FC236}">
                <a16:creationId xmlns="" xmlns:a16="http://schemas.microsoft.com/office/drawing/2014/main" id="{7B8F0108-E7F9-480D-BFC0-38608C34EDBD}"/>
              </a:ext>
            </a:extLst>
          </p:cNvPr>
          <p:cNvSpPr/>
          <p:nvPr/>
        </p:nvSpPr>
        <p:spPr>
          <a:xfrm>
            <a:off x="7981949" y="2776993"/>
            <a:ext cx="1765300" cy="8890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7" name="Graphic 21">
            <a:extLst>
              <a:ext uri="{FF2B5EF4-FFF2-40B4-BE49-F238E27FC236}">
                <a16:creationId xmlns="" xmlns:a16="http://schemas.microsoft.com/office/drawing/2014/main" id="{754D2F6E-6681-435F-B44E-4AAA515287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4786" y="2762161"/>
            <a:ext cx="381000" cy="38100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5E79B4DD-1B74-4145-A878-712751AD4090}"/>
              </a:ext>
            </a:extLst>
          </p:cNvPr>
          <p:cNvSpPr/>
          <p:nvPr/>
        </p:nvSpPr>
        <p:spPr>
          <a:xfrm>
            <a:off x="8004401" y="4301380"/>
            <a:ext cx="1765300" cy="8890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9" name="Graphic 21">
            <a:extLst>
              <a:ext uri="{FF2B5EF4-FFF2-40B4-BE49-F238E27FC236}">
                <a16:creationId xmlns="" xmlns:a16="http://schemas.microsoft.com/office/drawing/2014/main" id="{6467EEB4-BDC0-4CEE-B00C-B1EB4775A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4354" y="4288996"/>
            <a:ext cx="381000" cy="381000"/>
          </a:xfrm>
          <a:prstGeom prst="rect">
            <a:avLst/>
          </a:prstGeom>
        </p:spPr>
      </p:pic>
      <p:sp>
        <p:nvSpPr>
          <p:cNvPr id="30" name="Rectangle 7">
            <a:extLst>
              <a:ext uri="{FF2B5EF4-FFF2-40B4-BE49-F238E27FC236}">
                <a16:creationId xmlns="" xmlns:a16="http://schemas.microsoft.com/office/drawing/2014/main" id="{C7A472C7-CB17-447F-B556-C8B89CBBEA2C}"/>
              </a:ext>
            </a:extLst>
          </p:cNvPr>
          <p:cNvSpPr/>
          <p:nvPr/>
        </p:nvSpPr>
        <p:spPr>
          <a:xfrm>
            <a:off x="5536657" y="3816260"/>
            <a:ext cx="1776208" cy="1123951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1" name="Graphic 21">
            <a:extLst>
              <a:ext uri="{FF2B5EF4-FFF2-40B4-BE49-F238E27FC236}">
                <a16:creationId xmlns="" xmlns:a16="http://schemas.microsoft.com/office/drawing/2014/main" id="{FAB5BBDB-A579-4E82-98BF-02F16CF5D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1419" y="3817849"/>
            <a:ext cx="381000" cy="381000"/>
          </a:xfrm>
          <a:prstGeom prst="rect">
            <a:avLst/>
          </a:prstGeom>
        </p:spPr>
      </p:pic>
      <p:pic>
        <p:nvPicPr>
          <p:cNvPr id="32" name="Graphic 12">
            <a:extLst>
              <a:ext uri="{FF2B5EF4-FFF2-40B4-BE49-F238E27FC236}">
                <a16:creationId xmlns="" xmlns:a16="http://schemas.microsoft.com/office/drawing/2014/main" id="{A9BBADD1-F3D2-4EAB-8F83-D64AE0AE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339319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15">
            <a:extLst>
              <a:ext uri="{FF2B5EF4-FFF2-40B4-BE49-F238E27FC236}">
                <a16:creationId xmlns="" xmlns:a16="http://schemas.microsoft.com/office/drawing/2014/main" id="{4D7ECBB2-F676-44AD-9FE6-C04E6A253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1" y="447031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phic 6">
            <a:extLst>
              <a:ext uri="{FF2B5EF4-FFF2-40B4-BE49-F238E27FC236}">
                <a16:creationId xmlns="" xmlns:a16="http://schemas.microsoft.com/office/drawing/2014/main" id="{BD856E4D-C27E-4A61-916B-3FB6F0E8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206" y="1207802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Graphic 10">
            <a:extLst>
              <a:ext uri="{FF2B5EF4-FFF2-40B4-BE49-F238E27FC236}">
                <a16:creationId xmlns="" xmlns:a16="http://schemas.microsoft.com/office/drawing/2014/main" id="{1AEFC4D3-45E5-4ACA-B144-43F81582A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59" y="354790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Graphic 31">
            <a:extLst>
              <a:ext uri="{FF2B5EF4-FFF2-40B4-BE49-F238E27FC236}">
                <a16:creationId xmlns="" xmlns:a16="http://schemas.microsoft.com/office/drawing/2014/main" id="{7C43EDBA-F6BB-4D41-88A7-2BA2AA7F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629" y="28724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Graphic 35">
            <a:extLst>
              <a:ext uri="{FF2B5EF4-FFF2-40B4-BE49-F238E27FC236}">
                <a16:creationId xmlns="" xmlns:a16="http://schemas.microsoft.com/office/drawing/2014/main" id="{84243813-C231-4831-861F-AA4A2ECD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11" y="44053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41">
            <a:extLst>
              <a:ext uri="{FF2B5EF4-FFF2-40B4-BE49-F238E27FC236}">
                <a16:creationId xmlns="" xmlns:a16="http://schemas.microsoft.com/office/drawing/2014/main" id="{6B4913A8-D8EA-424B-8B84-7E0B37904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728" y="467850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Graphic 6">
            <a:extLst>
              <a:ext uri="{FF2B5EF4-FFF2-40B4-BE49-F238E27FC236}">
                <a16:creationId xmlns="" xmlns:a16="http://schemas.microsoft.com/office/drawing/2014/main" id="{69D23695-3670-4305-883A-B465A508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249" y="1203039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Graphic 23">
            <a:extLst>
              <a:ext uri="{FF2B5EF4-FFF2-40B4-BE49-F238E27FC236}">
                <a16:creationId xmlns="" xmlns:a16="http://schemas.microsoft.com/office/drawing/2014/main" id="{1F171732-8683-445F-B5F7-E04B6FC77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52" y="478801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5">
            <a:extLst>
              <a:ext uri="{FF2B5EF4-FFF2-40B4-BE49-F238E27FC236}">
                <a16:creationId xmlns="" xmlns:a16="http://schemas.microsoft.com/office/drawing/2014/main" id="{701BC1B1-FF64-415D-8ADB-34265339A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292" y="1203816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phic 60">
            <a:extLst>
              <a:ext uri="{FF2B5EF4-FFF2-40B4-BE49-F238E27FC236}">
                <a16:creationId xmlns="" xmlns:a16="http://schemas.microsoft.com/office/drawing/2014/main" id="{47521694-5237-49F5-A73C-8CCD9137A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237" y="44053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7">
            <a:extLst>
              <a:ext uri="{FF2B5EF4-FFF2-40B4-BE49-F238E27FC236}">
                <a16:creationId xmlns="" xmlns:a16="http://schemas.microsoft.com/office/drawing/2014/main" id="{14EBB3C6-28C0-41A4-B7A2-F7D6BCD10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8" y="1196861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7">
            <a:extLst>
              <a:ext uri="{FF2B5EF4-FFF2-40B4-BE49-F238E27FC236}">
                <a16:creationId xmlns="" xmlns:a16="http://schemas.microsoft.com/office/drawing/2014/main" id="{5ED73272-FCA2-4C11-8D9F-598C669D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14" y="314316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Graphic 19">
            <a:extLst>
              <a:ext uri="{FF2B5EF4-FFF2-40B4-BE49-F238E27FC236}">
                <a16:creationId xmlns="" xmlns:a16="http://schemas.microsoft.com/office/drawing/2014/main" id="{5D045C85-9AF5-413F-8DC0-33616DBD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854" y="1196861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Graphic 35">
            <a:extLst>
              <a:ext uri="{FF2B5EF4-FFF2-40B4-BE49-F238E27FC236}">
                <a16:creationId xmlns="" xmlns:a16="http://schemas.microsoft.com/office/drawing/2014/main" id="{0C128567-1A9C-4506-9B2B-3C482C2A5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116" y="126898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Graphic 37">
            <a:extLst>
              <a:ext uri="{FF2B5EF4-FFF2-40B4-BE49-F238E27FC236}">
                <a16:creationId xmlns="" xmlns:a16="http://schemas.microsoft.com/office/drawing/2014/main" id="{072305EB-68B9-4957-B2A4-BE5207C8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752" y="127675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phic 49">
            <a:extLst>
              <a:ext uri="{FF2B5EF4-FFF2-40B4-BE49-F238E27FC236}">
                <a16:creationId xmlns="" xmlns:a16="http://schemas.microsoft.com/office/drawing/2014/main" id="{1FFEE7E0-7562-4CF3-8295-77F8AF880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14" y="127581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phic 60">
            <a:extLst>
              <a:ext uri="{FF2B5EF4-FFF2-40B4-BE49-F238E27FC236}">
                <a16:creationId xmlns="" xmlns:a16="http://schemas.microsoft.com/office/drawing/2014/main" id="{694083CD-8160-4474-886F-1B2FEBDE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61" y="44053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23">
            <a:extLst>
              <a:ext uri="{FF2B5EF4-FFF2-40B4-BE49-F238E27FC236}">
                <a16:creationId xmlns="" xmlns:a16="http://schemas.microsoft.com/office/drawing/2014/main" id="{C12C9D2A-327C-4D52-AC99-FD5C8A809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52" y="32834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phic 41">
            <a:extLst>
              <a:ext uri="{FF2B5EF4-FFF2-40B4-BE49-F238E27FC236}">
                <a16:creationId xmlns="" xmlns:a16="http://schemas.microsoft.com/office/drawing/2014/main" id="{9F1A5A9A-68B6-491C-B144-826C3B92C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60" y="422538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Graphic 41">
            <a:extLst>
              <a:ext uri="{FF2B5EF4-FFF2-40B4-BE49-F238E27FC236}">
                <a16:creationId xmlns="" xmlns:a16="http://schemas.microsoft.com/office/drawing/2014/main" id="{86D55F16-59B8-48BB-A6B9-FACA83B8A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30" y="42253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Graphic 41">
            <a:extLst>
              <a:ext uri="{FF2B5EF4-FFF2-40B4-BE49-F238E27FC236}">
                <a16:creationId xmlns="" xmlns:a16="http://schemas.microsoft.com/office/drawing/2014/main" id="{42039D8E-B835-46E5-AB8F-8A6EDFE83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48" y="316556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8">
            <a:extLst>
              <a:ext uri="{FF2B5EF4-FFF2-40B4-BE49-F238E27FC236}">
                <a16:creationId xmlns="" xmlns:a16="http://schemas.microsoft.com/office/drawing/2014/main" id="{E76A4D23-03A1-4E52-B84A-8A0428C64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786" y="1186045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7">
            <a:extLst>
              <a:ext uri="{FF2B5EF4-FFF2-40B4-BE49-F238E27FC236}">
                <a16:creationId xmlns="" xmlns:a16="http://schemas.microsoft.com/office/drawing/2014/main" id="{7C836CCA-CE6C-4718-872E-70B38D8B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96DAC541-7B7A-43D3-8B79-37D633B846F1}">
                <asvg:svgBlip xmlns="" xmlns:asvg="http://schemas.microsoft.com/office/drawing/2016/SVG/main" r:embed="rId31"/>
              </a:ext>
            </a:extLst>
          </a:blip>
          <a:srcRect/>
          <a:stretch/>
        </p:blipFill>
        <p:spPr bwMode="auto">
          <a:xfrm>
            <a:off x="5356657" y="128720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Elbow Connector 10">
            <a:extLst>
              <a:ext uri="{FF2B5EF4-FFF2-40B4-BE49-F238E27FC236}">
                <a16:creationId xmlns="" xmlns:a16="http://schemas.microsoft.com/office/drawing/2014/main" id="{EFD9A0B2-F8AF-4113-BC9A-36B10A404B81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>
          <a:xfrm>
            <a:off x="1151891" y="3628145"/>
            <a:ext cx="918368" cy="99763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8">
            <a:extLst>
              <a:ext uri="{FF2B5EF4-FFF2-40B4-BE49-F238E27FC236}">
                <a16:creationId xmlns="" xmlns:a16="http://schemas.microsoft.com/office/drawing/2014/main" id="{62313C08-DED3-4563-80CB-199F2E660069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V="1">
            <a:off x="916941" y="3863095"/>
            <a:ext cx="0" cy="607218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10">
            <a:extLst>
              <a:ext uri="{FF2B5EF4-FFF2-40B4-BE49-F238E27FC236}">
                <a16:creationId xmlns="" xmlns:a16="http://schemas.microsoft.com/office/drawing/2014/main" id="{CD7E2A9D-559B-4F6A-A55B-E4E92C1F0F57}"/>
              </a:ext>
            </a:extLst>
          </p:cNvPr>
          <p:cNvCxnSpPr>
            <a:cxnSpLocks/>
            <a:stCxn id="35" idx="0"/>
            <a:endCxn id="36" idx="1"/>
          </p:cNvCxnSpPr>
          <p:nvPr/>
        </p:nvCxnSpPr>
        <p:spPr>
          <a:xfrm rot="5400000" flipH="1" flipV="1">
            <a:off x="3333720" y="1968999"/>
            <a:ext cx="495449" cy="2662370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10">
            <a:extLst>
              <a:ext uri="{FF2B5EF4-FFF2-40B4-BE49-F238E27FC236}">
                <a16:creationId xmlns="" xmlns:a16="http://schemas.microsoft.com/office/drawing/2014/main" id="{70CE42B6-9ED2-48AF-AD31-CF987B8D9C40}"/>
              </a:ext>
            </a:extLst>
          </p:cNvPr>
          <p:cNvCxnSpPr>
            <a:cxnSpLocks/>
            <a:stCxn id="36" idx="2"/>
            <a:endCxn id="21" idx="3"/>
          </p:cNvCxnSpPr>
          <p:nvPr/>
        </p:nvCxnSpPr>
        <p:spPr>
          <a:xfrm rot="5400000">
            <a:off x="4397357" y="3682963"/>
            <a:ext cx="1145777" cy="244769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10">
            <a:extLst>
              <a:ext uri="{FF2B5EF4-FFF2-40B4-BE49-F238E27FC236}">
                <a16:creationId xmlns="" xmlns:a16="http://schemas.microsoft.com/office/drawing/2014/main" id="{EFFC1DF5-CD73-4124-9F71-DF07F74E7AA0}"/>
              </a:ext>
            </a:extLst>
          </p:cNvPr>
          <p:cNvCxnSpPr>
            <a:cxnSpLocks/>
            <a:stCxn id="36" idx="3"/>
            <a:endCxn id="30" idx="1"/>
          </p:cNvCxnSpPr>
          <p:nvPr/>
        </p:nvCxnSpPr>
        <p:spPr>
          <a:xfrm>
            <a:off x="5272629" y="3052459"/>
            <a:ext cx="264028" cy="1325777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10">
            <a:extLst>
              <a:ext uri="{FF2B5EF4-FFF2-40B4-BE49-F238E27FC236}">
                <a16:creationId xmlns="" xmlns:a16="http://schemas.microsoft.com/office/drawing/2014/main" id="{CFE227A4-550C-4057-B67F-226C39D384D1}"/>
              </a:ext>
            </a:extLst>
          </p:cNvPr>
          <p:cNvCxnSpPr>
            <a:cxnSpLocks/>
            <a:stCxn id="30" idx="3"/>
            <a:endCxn id="24" idx="1"/>
          </p:cNvCxnSpPr>
          <p:nvPr/>
        </p:nvCxnSpPr>
        <p:spPr>
          <a:xfrm flipV="1">
            <a:off x="7312865" y="3107320"/>
            <a:ext cx="542010" cy="1270916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8">
            <a:extLst>
              <a:ext uri="{FF2B5EF4-FFF2-40B4-BE49-F238E27FC236}">
                <a16:creationId xmlns=""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74" y="1203816"/>
            <a:ext cx="432000" cy="4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Graphic 63">
            <a:extLst>
              <a:ext uri="{FF2B5EF4-FFF2-40B4-BE49-F238E27FC236}">
                <a16:creationId xmlns="" xmlns:a16="http://schemas.microsoft.com/office/drawing/2014/main" id="{9B0E541F-A9E3-5346-935C-401DF5B6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74" y="256407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Elbow Connector 10">
            <a:extLst>
              <a:ext uri="{FF2B5EF4-FFF2-40B4-BE49-F238E27FC236}">
                <a16:creationId xmlns="" xmlns:a16="http://schemas.microsoft.com/office/drawing/2014/main" id="{9FDF6F1C-E9D2-41DC-AA2A-8C3A4A1E3C8D}"/>
              </a:ext>
            </a:extLst>
          </p:cNvPr>
          <p:cNvCxnSpPr>
            <a:cxnSpLocks/>
            <a:stCxn id="44" idx="0"/>
            <a:endCxn id="63" idx="2"/>
          </p:cNvCxnSpPr>
          <p:nvPr/>
        </p:nvCxnSpPr>
        <p:spPr>
          <a:xfrm rot="5400000" flipH="1" flipV="1">
            <a:off x="6845151" y="2827638"/>
            <a:ext cx="219087" cy="411960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10">
            <a:extLst>
              <a:ext uri="{FF2B5EF4-FFF2-40B4-BE49-F238E27FC236}">
                <a16:creationId xmlns="" xmlns:a16="http://schemas.microsoft.com/office/drawing/2014/main" id="{6864CC09-BAC0-4977-BA65-DECEFD62AC7C}"/>
              </a:ext>
            </a:extLst>
          </p:cNvPr>
          <p:cNvCxnSpPr>
            <a:cxnSpLocks/>
            <a:stCxn id="21" idx="2"/>
            <a:endCxn id="44" idx="3"/>
          </p:cNvCxnSpPr>
          <p:nvPr/>
        </p:nvCxnSpPr>
        <p:spPr>
          <a:xfrm rot="5400000" flipH="1" flipV="1">
            <a:off x="4617806" y="2629305"/>
            <a:ext cx="1617051" cy="3004763"/>
          </a:xfrm>
          <a:prstGeom prst="bentConnector4">
            <a:avLst>
              <a:gd name="adj1" fmla="val -14137"/>
              <a:gd name="adj2" fmla="val 118509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10">
            <a:extLst>
              <a:ext uri="{FF2B5EF4-FFF2-40B4-BE49-F238E27FC236}">
                <a16:creationId xmlns="" xmlns:a16="http://schemas.microsoft.com/office/drawing/2014/main" id="{CC96FCC4-1BC7-47F6-9D95-0D41C081E70F}"/>
              </a:ext>
            </a:extLst>
          </p:cNvPr>
          <p:cNvCxnSpPr>
            <a:cxnSpLocks/>
            <a:stCxn id="30" idx="2"/>
            <a:endCxn id="44" idx="3"/>
          </p:cNvCxnSpPr>
          <p:nvPr/>
        </p:nvCxnSpPr>
        <p:spPr>
          <a:xfrm rot="5400000" flipH="1" flipV="1">
            <a:off x="5868212" y="3879709"/>
            <a:ext cx="1617050" cy="503953"/>
          </a:xfrm>
          <a:prstGeom prst="bentConnector4">
            <a:avLst>
              <a:gd name="adj1" fmla="val -14137"/>
              <a:gd name="adj2" fmla="val 213465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58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목 차</a:t>
              </a:r>
              <a:endPara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5" name="원호 14"/>
          <p:cNvSpPr/>
          <p:nvPr/>
        </p:nvSpPr>
        <p:spPr>
          <a:xfrm>
            <a:off x="1080780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166239" y="3877130"/>
            <a:ext cx="2484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843072" y="2756439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배경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6" name="자유형 25"/>
          <p:cNvSpPr>
            <a:spLocks/>
          </p:cNvSpPr>
          <p:nvPr/>
        </p:nvSpPr>
        <p:spPr bwMode="auto">
          <a:xfrm>
            <a:off x="8455819" y="2290669"/>
            <a:ext cx="446346" cy="390640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" name="Freeform 36"/>
          <p:cNvSpPr>
            <a:spLocks noEditPoints="1"/>
          </p:cNvSpPr>
          <p:nvPr/>
        </p:nvSpPr>
        <p:spPr bwMode="auto">
          <a:xfrm>
            <a:off x="5290884" y="2238190"/>
            <a:ext cx="263461" cy="443119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8" name="Group 20"/>
          <p:cNvGrpSpPr>
            <a:grpSpLocks noChangeAspect="1"/>
          </p:cNvGrpSpPr>
          <p:nvPr/>
        </p:nvGrpSpPr>
        <p:grpSpPr bwMode="auto">
          <a:xfrm>
            <a:off x="1990238" y="2238190"/>
            <a:ext cx="352002" cy="480148"/>
            <a:chOff x="2597" y="4163"/>
            <a:chExt cx="217" cy="296"/>
          </a:xfrm>
          <a:solidFill>
            <a:srgbClr val="1A73DE"/>
          </a:solidFill>
        </p:grpSpPr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524846" y="4073277"/>
            <a:ext cx="12921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개발배경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주요기능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개발일정</a:t>
            </a:r>
            <a:endParaRPr lang="ko-KR" altLang="en-US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원호 33"/>
          <p:cNvSpPr/>
          <p:nvPr/>
        </p:nvSpPr>
        <p:spPr>
          <a:xfrm>
            <a:off x="4337157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5422616" y="3877130"/>
            <a:ext cx="2484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868616" y="2756439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개발상황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8" name="원호 37"/>
          <p:cNvSpPr/>
          <p:nvPr/>
        </p:nvSpPr>
        <p:spPr>
          <a:xfrm>
            <a:off x="7593534" y="1706212"/>
            <a:ext cx="2170918" cy="2170918"/>
          </a:xfrm>
          <a:prstGeom prst="arc">
            <a:avLst>
              <a:gd name="adj1" fmla="val 5394153"/>
              <a:gd name="adj2" fmla="val 21182798"/>
            </a:avLst>
          </a:prstGeom>
          <a:ln w="38100">
            <a:solidFill>
              <a:srgbClr val="1A73DE"/>
            </a:solidFill>
            <a:head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8678993" y="3877130"/>
            <a:ext cx="1620000" cy="0"/>
          </a:xfrm>
          <a:prstGeom prst="line">
            <a:avLst/>
          </a:prstGeom>
          <a:ln w="38100">
            <a:solidFill>
              <a:srgbClr val="1A73DE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8124994" y="2756439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개발계획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rot="5400000">
            <a:off x="2995219" y="4669130"/>
            <a:ext cx="1584000" cy="0"/>
          </a:xfrm>
          <a:prstGeom prst="line">
            <a:avLst/>
          </a:prstGeom>
          <a:ln w="15875">
            <a:solidFill>
              <a:srgbClr val="1A73DE"/>
            </a:solidFill>
            <a:prstDash val="sysDash"/>
            <a:headEnd type="oval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3258980" y="5497259"/>
            <a:ext cx="1056477" cy="316165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개발환경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443410" y="3531202"/>
            <a:ext cx="792000" cy="792000"/>
          </a:xfrm>
          <a:prstGeom prst="ellipse">
            <a:avLst/>
          </a:prstGeom>
          <a:solidFill>
            <a:srgbClr val="1A73DE"/>
          </a:solidFill>
          <a:ln w="53975" cmpd="dbl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최종</a:t>
            </a:r>
            <a:endParaRPr lang="en-US" altLang="ko-KR" sz="1400" b="1" dirty="0" smtClean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발표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21213" y="4073277"/>
            <a:ext cx="19868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Firebase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통한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Database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날씨 정보 서비스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61004" y="4073277"/>
            <a:ext cx="241175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기술을 통한 </a:t>
            </a:r>
            <a:r>
              <a:rPr lang="ko-KR" altLang="en-US" sz="11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 시간표 기능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AWS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서비스 배포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최종 목표화면</a:t>
            </a:r>
            <a:endParaRPr lang="en-US" altLang="ko-KR" sz="11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최종 목표 화면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4097" name="_x237979768" descr="EMB0000230428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794" y="1070918"/>
            <a:ext cx="2429930" cy="52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237979368" descr="EMB0000230428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16" y="1070918"/>
            <a:ext cx="2439256" cy="525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7170" name="Picture 2" descr="QnA time! | Roblox Am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30" y="1452119"/>
            <a:ext cx="3839461" cy="383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/>
              <a:endPara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08B84CE5-BFDD-48EF-ABE4-95921F008132}"/>
              </a:ext>
            </a:extLst>
          </p:cNvPr>
          <p:cNvSpPr/>
          <p:nvPr/>
        </p:nvSpPr>
        <p:spPr>
          <a:xfrm>
            <a:off x="4579348" y="4900613"/>
            <a:ext cx="2915825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Thank You~!</a:t>
            </a:r>
            <a:endParaRPr lang="ko-KR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61" y="1712913"/>
            <a:ext cx="381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911139" y="3032319"/>
            <a:ext cx="4252244" cy="199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8000" dirty="0" smtClean="0">
                <a:solidFill>
                  <a:srgbClr val="BCC6D7"/>
                </a:solidFill>
              </a:rPr>
              <a:t>배경</a:t>
            </a:r>
            <a:endParaRPr lang="en-US" altLang="ko-KR" sz="8000" dirty="0">
              <a:solidFill>
                <a:srgbClr val="BCC6D7"/>
              </a:solidFill>
            </a:endParaRPr>
          </a:p>
        </p:txBody>
      </p:sp>
      <p:grpSp>
        <p:nvGrpSpPr>
          <p:cNvPr id="11" name="Group 20"/>
          <p:cNvGrpSpPr>
            <a:grpSpLocks noChangeAspect="1"/>
          </p:cNvGrpSpPr>
          <p:nvPr/>
        </p:nvGrpSpPr>
        <p:grpSpPr bwMode="auto">
          <a:xfrm>
            <a:off x="5390662" y="1390075"/>
            <a:ext cx="1295887" cy="1767653"/>
            <a:chOff x="2597" y="4163"/>
            <a:chExt cx="217" cy="296"/>
          </a:xfrm>
          <a:solidFill>
            <a:srgbClr val="1A73DE"/>
          </a:solidFill>
        </p:grpSpPr>
        <p:sp>
          <p:nvSpPr>
            <p:cNvPr id="12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25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69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개발배경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9072679" y="4789580"/>
            <a:ext cx="2097243" cy="77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28" name="Picture 4" descr="대학생 기사 공모] 대학생들의 &amp;#39;비대면 수업 1년&amp;#39; 체험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401" y="2135463"/>
            <a:ext cx="3584114" cy="26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코로나 확진자 53%, 회복 후 1년 지나 &amp;#39;후유증 지속&amp;#39; &amp;lt; 질병관리청 &amp;lt; 정책·행정 &amp;lt; 기사본문 - 의학신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16" y="2135463"/>
            <a:ext cx="3687555" cy="266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2759636" y="5234030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COVID-19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7716433" y="5234030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rgbClr val="1A73DE"/>
                </a:solidFill>
              </a:rPr>
              <a:t>Untact</a:t>
            </a:r>
            <a:r>
              <a:rPr lang="en-US" altLang="ko-KR" sz="1400" b="1" dirty="0" smtClean="0">
                <a:solidFill>
                  <a:srgbClr val="1A73DE"/>
                </a:solidFill>
              </a:rPr>
              <a:t> </a:t>
            </a:r>
            <a:r>
              <a:rPr lang="en-US" altLang="ko-KR" sz="1400" b="1" dirty="0">
                <a:solidFill>
                  <a:srgbClr val="1A73DE"/>
                </a:solidFill>
              </a:rPr>
              <a:t>education 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69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프로젝트 소개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37" name="그룹 1002"/>
          <p:cNvGrpSpPr/>
          <p:nvPr/>
        </p:nvGrpSpPr>
        <p:grpSpPr>
          <a:xfrm>
            <a:off x="3893416" y="2084699"/>
            <a:ext cx="2045328" cy="1750743"/>
            <a:chOff x="5009707" y="4576572"/>
            <a:chExt cx="2854393" cy="2854393"/>
          </a:xfrm>
        </p:grpSpPr>
        <p:pic>
          <p:nvPicPr>
            <p:cNvPr id="38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9707" y="4576572"/>
              <a:ext cx="2854393" cy="2854393"/>
            </a:xfrm>
            <a:prstGeom prst="rect">
              <a:avLst/>
            </a:prstGeom>
          </p:spPr>
        </p:pic>
      </p:grpSp>
      <p:grpSp>
        <p:nvGrpSpPr>
          <p:cNvPr id="39" name="그룹 1003"/>
          <p:cNvGrpSpPr/>
          <p:nvPr/>
        </p:nvGrpSpPr>
        <p:grpSpPr>
          <a:xfrm>
            <a:off x="6420254" y="2059171"/>
            <a:ext cx="2045328" cy="1750743"/>
            <a:chOff x="7677565" y="4576572"/>
            <a:chExt cx="2854393" cy="2854393"/>
          </a:xfrm>
        </p:grpSpPr>
        <p:pic>
          <p:nvPicPr>
            <p:cNvPr id="40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7565" y="4576572"/>
              <a:ext cx="2854393" cy="2854393"/>
            </a:xfrm>
            <a:prstGeom prst="rect">
              <a:avLst/>
            </a:prstGeom>
          </p:spPr>
        </p:pic>
      </p:grpSp>
      <p:grpSp>
        <p:nvGrpSpPr>
          <p:cNvPr id="43" name="그룹 1005"/>
          <p:cNvGrpSpPr/>
          <p:nvPr/>
        </p:nvGrpSpPr>
        <p:grpSpPr>
          <a:xfrm>
            <a:off x="8921607" y="2100139"/>
            <a:ext cx="2045328" cy="1750743"/>
            <a:chOff x="10340024" y="4576572"/>
            <a:chExt cx="2854393" cy="2854393"/>
          </a:xfrm>
        </p:grpSpPr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0024" y="4576572"/>
              <a:ext cx="2854393" cy="2854393"/>
            </a:xfrm>
            <a:prstGeom prst="rect">
              <a:avLst/>
            </a:prstGeom>
          </p:spPr>
        </p:pic>
      </p:grpSp>
      <p:grpSp>
        <p:nvGrpSpPr>
          <p:cNvPr id="45" name="그룹 1006"/>
          <p:cNvGrpSpPr/>
          <p:nvPr/>
        </p:nvGrpSpPr>
        <p:grpSpPr>
          <a:xfrm>
            <a:off x="1289637" y="2100139"/>
            <a:ext cx="2045328" cy="1750743"/>
            <a:chOff x="2365098" y="4576572"/>
            <a:chExt cx="2854393" cy="2854393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5098" y="4576572"/>
              <a:ext cx="2854393" cy="2854393"/>
            </a:xfrm>
            <a:prstGeom prst="rect">
              <a:avLst/>
            </a:prstGeom>
          </p:spPr>
        </p:pic>
      </p:grpSp>
      <p:grpSp>
        <p:nvGrpSpPr>
          <p:cNvPr id="55" name="그룹 1013"/>
          <p:cNvGrpSpPr/>
          <p:nvPr/>
        </p:nvGrpSpPr>
        <p:grpSpPr>
          <a:xfrm>
            <a:off x="2040959" y="2641605"/>
            <a:ext cx="528752" cy="672323"/>
            <a:chOff x="3286408" y="5330032"/>
            <a:chExt cx="1011773" cy="1504300"/>
          </a:xfrm>
        </p:grpSpPr>
        <p:pic>
          <p:nvPicPr>
            <p:cNvPr id="56" name="Object 4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408" y="5330032"/>
              <a:ext cx="1011773" cy="1504300"/>
            </a:xfrm>
            <a:prstGeom prst="rect">
              <a:avLst/>
            </a:prstGeom>
          </p:spPr>
        </p:pic>
      </p:grpSp>
      <p:grpSp>
        <p:nvGrpSpPr>
          <p:cNvPr id="59" name="그룹 1015"/>
          <p:cNvGrpSpPr/>
          <p:nvPr/>
        </p:nvGrpSpPr>
        <p:grpSpPr>
          <a:xfrm>
            <a:off x="4553892" y="2716864"/>
            <a:ext cx="786147" cy="523985"/>
            <a:chOff x="8372936" y="5391756"/>
            <a:chExt cx="1504300" cy="1172399"/>
          </a:xfrm>
        </p:grpSpPr>
        <p:pic>
          <p:nvPicPr>
            <p:cNvPr id="60" name="Object 5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2936" y="5391756"/>
              <a:ext cx="1504300" cy="1172399"/>
            </a:xfrm>
            <a:prstGeom prst="rect">
              <a:avLst/>
            </a:prstGeom>
          </p:spPr>
        </p:pic>
      </p:grpSp>
      <p:sp>
        <p:nvSpPr>
          <p:cNvPr id="75" name="모서리가 둥근 직사각형 74"/>
          <p:cNvSpPr/>
          <p:nvPr/>
        </p:nvSpPr>
        <p:spPr>
          <a:xfrm>
            <a:off x="1659632" y="4066783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문제점인식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4282015" y="4075086"/>
            <a:ext cx="1180058" cy="3270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요구사항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6835330" y="4066783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개발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9404365" y="4066785"/>
            <a:ext cx="1180058" cy="3270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배포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165604" y="4679349"/>
            <a:ext cx="2414648" cy="1058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비대면 수업으로 인해 신입생들 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강의실 찾기 어려움 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403658" y="2864368"/>
            <a:ext cx="405055" cy="25282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오른쪽 화살표 81"/>
          <p:cNvSpPr/>
          <p:nvPr/>
        </p:nvSpPr>
        <p:spPr>
          <a:xfrm>
            <a:off x="5989714" y="2849098"/>
            <a:ext cx="405055" cy="25282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오른쪽 화살표 82"/>
          <p:cNvSpPr/>
          <p:nvPr/>
        </p:nvSpPr>
        <p:spPr>
          <a:xfrm>
            <a:off x="8516552" y="2857362"/>
            <a:ext cx="405055" cy="25282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944688" y="4684329"/>
            <a:ext cx="2097243" cy="77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한번에 쉽게 강의실을 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찾을 수 있으면 좋을 것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646233" y="4687282"/>
            <a:ext cx="1725674" cy="77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팀원들과 협업을 통해 </a:t>
            </a:r>
            <a:endParaRPr lang="en-US" altLang="ko-KR" sz="12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모바일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App 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개발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9072679" y="4789580"/>
            <a:ext cx="2097243" cy="77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9027723" y="4679463"/>
            <a:ext cx="1784237" cy="776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AWS</a:t>
            </a: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이용해서 배포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17" y="2731226"/>
            <a:ext cx="519108" cy="51910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479812" y="6356809"/>
            <a:ext cx="13802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5F7D95"/>
                </a:solidFill>
                <a:latin typeface="Proxima Nova"/>
              </a:rPr>
              <a:t>Icon : By </a:t>
            </a:r>
            <a:r>
              <a:rPr lang="en-US" altLang="ko-KR" sz="800" dirty="0" err="1" smtClean="0">
                <a:solidFill>
                  <a:srgbClr val="5F7D95"/>
                </a:solidFill>
                <a:latin typeface="Proxima Nova"/>
              </a:rPr>
              <a:t>srip</a:t>
            </a:r>
            <a:r>
              <a:rPr lang="en-US" altLang="ko-KR" sz="800" dirty="0" smtClean="0">
                <a:solidFill>
                  <a:srgbClr val="5F7D95"/>
                </a:solidFill>
                <a:latin typeface="Proxima Nova"/>
              </a:rPr>
              <a:t>, </a:t>
            </a:r>
            <a:r>
              <a:rPr lang="en-US" altLang="ko-KR" sz="800" dirty="0" err="1" smtClean="0">
                <a:solidFill>
                  <a:srgbClr val="5F7D95"/>
                </a:solidFill>
                <a:latin typeface="Proxima Nova"/>
              </a:rPr>
              <a:t>feen</a:t>
            </a:r>
            <a:endParaRPr lang="en-US" altLang="ko-KR" sz="800" dirty="0" smtClean="0">
              <a:solidFill>
                <a:srgbClr val="5F7D95"/>
              </a:solidFill>
              <a:latin typeface="Proxima Nova"/>
            </a:endParaRPr>
          </a:p>
        </p:txBody>
      </p:sp>
      <p:pic>
        <p:nvPicPr>
          <p:cNvPr id="2052" name="Picture 4" descr="모바일 개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417" y="2668400"/>
            <a:ext cx="602883" cy="60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주요기능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041" y="2708693"/>
            <a:ext cx="1415865" cy="1415865"/>
          </a:xfrm>
          <a:prstGeom prst="rect">
            <a:avLst/>
          </a:prstGeom>
        </p:spPr>
      </p:pic>
      <p:pic>
        <p:nvPicPr>
          <p:cNvPr id="3076" name="Picture 4" descr="시간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3971" y="2830962"/>
            <a:ext cx="1272276" cy="12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날씨 뉴스 무료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727" y="2615975"/>
            <a:ext cx="1633538" cy="163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지도 무료 아이콘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488" y="2708693"/>
            <a:ext cx="1257280" cy="125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1192652" y="463764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시간표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792039" y="4637649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날씨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978424" y="4637649"/>
            <a:ext cx="179491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1A73DE"/>
                </a:solidFill>
              </a:rPr>
              <a:t>AR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91426" y="4637649"/>
            <a:ext cx="1794913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네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비게이션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33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개발일정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245904"/>
              </p:ext>
            </p:extLst>
          </p:nvPr>
        </p:nvGraphicFramePr>
        <p:xfrm>
          <a:off x="832554" y="1143000"/>
          <a:ext cx="10699045" cy="2915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435"/>
                <a:gridCol w="1528435"/>
                <a:gridCol w="1528435"/>
                <a:gridCol w="1528435"/>
                <a:gridCol w="1528435"/>
                <a:gridCol w="1528435"/>
                <a:gridCol w="1528435"/>
              </a:tblGrid>
              <a:tr h="60231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</a:tr>
              <a:tr h="602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월 </a:t>
                      </a:r>
                      <a:r>
                        <a:rPr lang="en-US" altLang="ko-KR" sz="13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300" dirty="0" smtClean="0">
                          <a:solidFill>
                            <a:schemeClr val="bg1"/>
                          </a:solidFill>
                        </a:rPr>
                        <a:t>주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</a:tr>
              <a:tr h="45947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82115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6903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4078831" y="4700312"/>
            <a:ext cx="2221707" cy="161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앱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개발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로그인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강의 시간표 기능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네비게이션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기능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AR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기술을 통한 길안내 기능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날씨 서비스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8052892" y="4700312"/>
            <a:ext cx="3306553" cy="798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AWS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배포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EC2</a:t>
            </a:r>
            <a:r>
              <a: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/  DevOps /  </a:t>
            </a:r>
            <a:r>
              <a:rPr lang="ko-KR" altLang="en-US" sz="105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관계형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RDS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서비스를 통한 배포</a:t>
            </a: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916561" y="2766746"/>
            <a:ext cx="1376583" cy="70428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6759327" y="4703018"/>
            <a:ext cx="1180058" cy="327025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배포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704305" y="4700312"/>
            <a:ext cx="1180058" cy="327025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개발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7135726" y="4007610"/>
            <a:ext cx="4202993" cy="83130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A73DE"/>
            </a:solidFill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43175" y="3343774"/>
            <a:ext cx="5753100" cy="70428"/>
          </a:xfrm>
          <a:prstGeom prst="roundRect">
            <a:avLst>
              <a:gd name="adj" fmla="val 50000"/>
            </a:avLst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62683" y="3628309"/>
            <a:ext cx="1432968" cy="316165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요구사항 수립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cxnSp>
        <p:nvCxnSpPr>
          <p:cNvPr id="5" name="꺾인 연결선 4"/>
          <p:cNvCxnSpPr>
            <a:endCxn id="16" idx="1"/>
          </p:cNvCxnSpPr>
          <p:nvPr/>
        </p:nvCxnSpPr>
        <p:spPr>
          <a:xfrm rot="16200000" flipH="1">
            <a:off x="1244297" y="3168006"/>
            <a:ext cx="933040" cy="303732"/>
          </a:xfrm>
          <a:prstGeom prst="bentConnector2">
            <a:avLst/>
          </a:prstGeom>
          <a:ln w="28575"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3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-33905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r>
                <a:rPr lang="ko-KR" altLang="en-US" sz="3200" b="1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개발환경</a:t>
              </a:r>
              <a:endParaRPr lang="en-US" altLang="ko-KR" sz="32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027" y="2801346"/>
            <a:ext cx="1571007" cy="100369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231504" y="2270811"/>
            <a:ext cx="3969520" cy="2710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5" y="2801346"/>
            <a:ext cx="1548621" cy="7965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201" y="2848840"/>
            <a:ext cx="1883066" cy="875290"/>
          </a:xfrm>
          <a:prstGeom prst="rect">
            <a:avLst/>
          </a:prstGeom>
        </p:spPr>
      </p:pic>
      <p:pic>
        <p:nvPicPr>
          <p:cNvPr id="27" name="Picture 4" descr="Firebase - 파이어베이스 (Basic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430" y="2771153"/>
            <a:ext cx="1688986" cy="102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NodeJS - RDS(AWS)생성 / MySQL Workbench 연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442" y="2787311"/>
            <a:ext cx="1594545" cy="106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안드로이드 스튜디오] 앱,어플 만들기. 안드로이드 스튜디오로! 공부시작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222" y="1581342"/>
            <a:ext cx="1575288" cy="11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네이버 고객센터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529" y="3478566"/>
            <a:ext cx="1395832" cy="14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765762" y="2255342"/>
            <a:ext cx="3603414" cy="2715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61" y="1398641"/>
            <a:ext cx="1769508" cy="1327131"/>
          </a:xfrm>
          <a:prstGeom prst="rect">
            <a:avLst/>
          </a:prstGeom>
        </p:spPr>
      </p:pic>
      <p:pic>
        <p:nvPicPr>
          <p:cNvPr id="33" name="Picture 2" descr="1년 사이 사용자 4배 늘어”...노션, 한국 시장 본격 진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45" y="3936633"/>
            <a:ext cx="851812" cy="79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DevOps 란 무엇일까? :: 코딩하는헬린이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642" y="4010929"/>
            <a:ext cx="1453653" cy="6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537352" y="2257930"/>
            <a:ext cx="2235363" cy="2710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Picture 6" descr="Collaboration - Free people ic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4" y="1874461"/>
            <a:ext cx="1355485" cy="6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모서리가 둥근 직사각형 76"/>
          <p:cNvSpPr/>
          <p:nvPr/>
        </p:nvSpPr>
        <p:spPr>
          <a:xfrm>
            <a:off x="919750" y="5351962"/>
            <a:ext cx="1418828" cy="272913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협업도구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555742" y="5334092"/>
            <a:ext cx="1230598" cy="27291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1A73DE"/>
                </a:solidFill>
              </a:rPr>
              <a:t>개발도구</a:t>
            </a:r>
            <a:endParaRPr lang="ko-KR" altLang="en-US" sz="1400" b="1" dirty="0">
              <a:solidFill>
                <a:srgbClr val="1A73DE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767824" y="5307939"/>
            <a:ext cx="1321729" cy="272913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prstClr val="white"/>
                </a:solidFill>
              </a:rPr>
              <a:t>AWS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0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BE3F4E5-FBD3-429A-BB66-B918A48431AB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>
              <a:extLst>
                <a:ext uri="{FF2B5EF4-FFF2-40B4-BE49-F238E27FC236}">
                  <a16:creationId xmlns="" xmlns:a16="http://schemas.microsoft.com/office/drawing/2014/main" id="{6B53E870-380E-4562-B34A-C52699AD12EA}"/>
                </a:ext>
              </a:extLst>
            </p:cNvPr>
            <p:cNvSpPr/>
            <p:nvPr/>
          </p:nvSpPr>
          <p:spPr>
            <a:xfrm flipH="1">
              <a:off x="-1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="" xmlns:a16="http://schemas.microsoft.com/office/drawing/2014/main" id="{7873723D-980F-4958-B3C4-A00DE693F87E}"/>
                </a:ext>
              </a:extLst>
            </p:cNvPr>
            <p:cNvSpPr/>
            <p:nvPr/>
          </p:nvSpPr>
          <p:spPr>
            <a:xfrm>
              <a:off x="11509375" y="0"/>
              <a:ext cx="682625" cy="6743700"/>
            </a:xfrm>
            <a:prstGeom prst="rtTriangle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48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861E98-01FE-4D1A-A280-7A68D29B9D9E}"/>
                </a:ext>
              </a:extLst>
            </p:cNvPr>
            <p:cNvSpPr/>
            <p:nvPr/>
          </p:nvSpPr>
          <p:spPr>
            <a:xfrm>
              <a:off x="341311" y="292100"/>
              <a:ext cx="11391900" cy="635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2192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t"/>
            <a:lstStyle/>
            <a:p>
              <a:pPr algn="ctr" latinLnBrk="0"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911139" y="3032319"/>
            <a:ext cx="4252244" cy="199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0" dirty="0" smtClean="0">
                <a:solidFill>
                  <a:srgbClr val="BCC6D7"/>
                </a:solidFill>
              </a:rPr>
              <a:t>개발상황</a:t>
            </a:r>
            <a:endParaRPr lang="en-US" altLang="ko-KR" sz="8000" dirty="0">
              <a:solidFill>
                <a:srgbClr val="BCC6D7"/>
              </a:solidFill>
            </a:endParaRPr>
          </a:p>
        </p:txBody>
      </p:sp>
      <p:sp>
        <p:nvSpPr>
          <p:cNvPr id="16" name="Freeform 36"/>
          <p:cNvSpPr>
            <a:spLocks noEditPoints="1"/>
          </p:cNvSpPr>
          <p:nvPr/>
        </p:nvSpPr>
        <p:spPr bwMode="auto">
          <a:xfrm>
            <a:off x="5481384" y="1238250"/>
            <a:ext cx="1228912" cy="2009774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1A73DE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363</Words>
  <Application>Microsoft Office PowerPoint</Application>
  <PresentationFormat>와이드스크린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Proxima Nova</vt:lpstr>
      <vt:lpstr>맑은 고딕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23</cp:revision>
  <dcterms:created xsi:type="dcterms:W3CDTF">2021-09-15T03:41:00Z</dcterms:created>
  <dcterms:modified xsi:type="dcterms:W3CDTF">2021-10-20T07:34:08Z</dcterms:modified>
</cp:coreProperties>
</file>